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2D5EC1"/>
    <a:srgbClr val="46566F"/>
    <a:srgbClr val="009AB9"/>
    <a:srgbClr val="08899B"/>
    <a:srgbClr val="0F5494"/>
    <a:srgbClr val="3166CF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9189D8-182A-470B-8CED-5ADEAF91DC1E}" v="4" dt="2020-05-15T22:04:38.6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5" autoAdjust="0"/>
    <p:restoredTop sz="94609"/>
  </p:normalViewPr>
  <p:slideViewPr>
    <p:cSldViewPr>
      <p:cViewPr varScale="1">
        <p:scale>
          <a:sx n="67" d="100"/>
          <a:sy n="67" d="100"/>
        </p:scale>
        <p:origin x="91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816" y="5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70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EAF9B9D9-50F9-45DE-8455-C3AC235289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4538" y="3257510"/>
            <a:ext cx="2847079" cy="18960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B2FD6B6-720B-41C7-BA9F-A47E82868DB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4538" y="5215116"/>
            <a:ext cx="2847079" cy="148755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CE82F9D-FD76-4AF9-B338-0C05BD797A2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892964" y="5206495"/>
            <a:ext cx="3097036" cy="14814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2EBBDDC-7065-4CB8-92B4-83F3C78CC52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905157" y="3403099"/>
            <a:ext cx="3072650" cy="17436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390D05-51A0-4AB8-9572-36EAB8483A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0387" y="3417980"/>
            <a:ext cx="2676376" cy="32738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E8FFA0E-9D66-4480-85C1-82422A6BB79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4000" y="2330078"/>
            <a:ext cx="8870449" cy="8535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8E5C70-670F-45DE-8ED2-9C7240AD9F0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7309569" y="538608"/>
            <a:ext cx="1664352" cy="17436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67786E-A62C-438E-8CDC-D2AF8430D3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543784" y="538300"/>
            <a:ext cx="1664352" cy="174360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80117-B3FE-4ECF-989D-8C6E62843DD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769651" y="546751"/>
            <a:ext cx="2645893" cy="17436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D3D1D8-D06F-4791-BD38-7239E82269A6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53489" y="546943"/>
            <a:ext cx="2523963" cy="1743607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91E0168-F80C-421F-8555-D25698C296F5}"/>
              </a:ext>
            </a:extLst>
          </p:cNvPr>
          <p:cNvCxnSpPr>
            <a:cxnSpLocks/>
          </p:cNvCxnSpPr>
          <p:nvPr userDrawn="1"/>
        </p:nvCxnSpPr>
        <p:spPr>
          <a:xfrm>
            <a:off x="5050759" y="419575"/>
            <a:ext cx="3337665" cy="0"/>
          </a:xfrm>
          <a:prstGeom prst="line">
            <a:avLst/>
          </a:prstGeom>
          <a:ln w="12700">
            <a:solidFill>
              <a:srgbClr val="465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AA1F41B3-6B69-47B2-A45E-5EC86AAD327D}"/>
              </a:ext>
            </a:extLst>
          </p:cNvPr>
          <p:cNvSpPr txBox="1"/>
          <p:nvPr userDrawn="1"/>
        </p:nvSpPr>
        <p:spPr>
          <a:xfrm>
            <a:off x="7801187" y="6635856"/>
            <a:ext cx="12901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o-RO" sz="1000" b="0" u="sng" noProof="0">
                <a:solidFill>
                  <a:srgbClr val="C00000"/>
                </a:solidFill>
                <a:latin typeface="+mj-lt"/>
              </a:rPr>
              <a:t>www.PM²Alliance.eu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D9E09EFC-BC97-4E84-BD6E-A815810A70F6}"/>
              </a:ext>
            </a:extLst>
          </p:cNvPr>
          <p:cNvSpPr txBox="1">
            <a:spLocks/>
          </p:cNvSpPr>
          <p:nvPr userDrawn="1"/>
        </p:nvSpPr>
        <p:spPr>
          <a:xfrm>
            <a:off x="827584" y="3650882"/>
            <a:ext cx="1224136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noProof="0"/>
              <a:t>IMPACTUL RISCULUI</a:t>
            </a:r>
          </a:p>
        </p:txBody>
      </p:sp>
      <p:sp>
        <p:nvSpPr>
          <p:cNvPr id="88" name="Text Placeholder 6">
            <a:extLst>
              <a:ext uri="{FF2B5EF4-FFF2-40B4-BE49-F238E27FC236}">
                <a16:creationId xmlns:a16="http://schemas.microsoft.com/office/drawing/2014/main" id="{90A1F3DC-4849-409E-9861-7F59AFF22EA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902024" y="4398794"/>
            <a:ext cx="1279923" cy="2159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noProof="0"/>
              <a:t>PROBABILITATEA RISCULUI</a:t>
            </a:r>
          </a:p>
        </p:txBody>
      </p:sp>
      <p:sp>
        <p:nvSpPr>
          <p:cNvPr id="89" name="Text Placeholder 6">
            <a:extLst>
              <a:ext uri="{FF2B5EF4-FFF2-40B4-BE49-F238E27FC236}">
                <a16:creationId xmlns:a16="http://schemas.microsoft.com/office/drawing/2014/main" id="{5CBF4154-2A9B-49E5-9A48-9113EF0E9168}"/>
              </a:ext>
            </a:extLst>
          </p:cNvPr>
          <p:cNvSpPr txBox="1">
            <a:spLocks/>
          </p:cNvSpPr>
          <p:nvPr userDrawn="1"/>
        </p:nvSpPr>
        <p:spPr>
          <a:xfrm>
            <a:off x="5832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noProof="0" dirty="0"/>
              <a:t>Buget</a:t>
            </a:r>
          </a:p>
        </p:txBody>
      </p:sp>
      <p:sp>
        <p:nvSpPr>
          <p:cNvPr id="90" name="Text Placeholder 6">
            <a:extLst>
              <a:ext uri="{FF2B5EF4-FFF2-40B4-BE49-F238E27FC236}">
                <a16:creationId xmlns:a16="http://schemas.microsoft.com/office/drawing/2014/main" id="{A4EB0CCB-1C82-4915-A23C-173955AE8BA2}"/>
              </a:ext>
            </a:extLst>
          </p:cNvPr>
          <p:cNvSpPr txBox="1">
            <a:spLocks/>
          </p:cNvSpPr>
          <p:nvPr userDrawn="1"/>
        </p:nvSpPr>
        <p:spPr>
          <a:xfrm>
            <a:off x="6648654" y="516302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noProof="0" dirty="0"/>
              <a:t>Detalierea activităților</a:t>
            </a:r>
          </a:p>
        </p:txBody>
      </p:sp>
      <p:sp>
        <p:nvSpPr>
          <p:cNvPr id="91" name="Text Placeholder 6">
            <a:extLst>
              <a:ext uri="{FF2B5EF4-FFF2-40B4-BE49-F238E27FC236}">
                <a16:creationId xmlns:a16="http://schemas.microsoft.com/office/drawing/2014/main" id="{C37DD5DA-A75E-4681-94CF-A458F266471D}"/>
              </a:ext>
            </a:extLst>
          </p:cNvPr>
          <p:cNvSpPr txBox="1">
            <a:spLocks/>
          </p:cNvSpPr>
          <p:nvPr userDrawn="1"/>
        </p:nvSpPr>
        <p:spPr>
          <a:xfrm>
            <a:off x="5819979" y="493763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noProof="0" dirty="0"/>
              <a:t>Manual PM²</a:t>
            </a:r>
          </a:p>
        </p:txBody>
      </p:sp>
      <p:sp>
        <p:nvSpPr>
          <p:cNvPr id="92" name="Text Placeholder 6">
            <a:extLst>
              <a:ext uri="{FF2B5EF4-FFF2-40B4-BE49-F238E27FC236}">
                <a16:creationId xmlns:a16="http://schemas.microsoft.com/office/drawing/2014/main" id="{30DDC137-72C4-4DA7-BD3B-0E3337D6E094}"/>
              </a:ext>
            </a:extLst>
          </p:cNvPr>
          <p:cNvSpPr txBox="1">
            <a:spLocks/>
          </p:cNvSpPr>
          <p:nvPr userDrawn="1"/>
        </p:nvSpPr>
        <p:spPr>
          <a:xfrm>
            <a:off x="7416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sz="800" noProof="0" dirty="0"/>
              <a:t>Criterii esențiale de Succes</a:t>
            </a:r>
          </a:p>
        </p:txBody>
      </p:sp>
      <p:sp>
        <p:nvSpPr>
          <p:cNvPr id="94" name="Text Placeholder 6">
            <a:extLst>
              <a:ext uri="{FF2B5EF4-FFF2-40B4-BE49-F238E27FC236}">
                <a16:creationId xmlns:a16="http://schemas.microsoft.com/office/drawing/2014/main" id="{0B7749B7-5672-4D16-B2AA-FCBD2267CF58}"/>
              </a:ext>
            </a:extLst>
          </p:cNvPr>
          <p:cNvSpPr txBox="1">
            <a:spLocks/>
          </p:cNvSpPr>
          <p:nvPr userDrawn="1"/>
        </p:nvSpPr>
        <p:spPr>
          <a:xfrm>
            <a:off x="7416000" y="4940599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sz="800" noProof="0" dirty="0"/>
              <a:t>Factori esențiali de Succes</a:t>
            </a:r>
          </a:p>
        </p:txBody>
      </p:sp>
      <p:sp>
        <p:nvSpPr>
          <p:cNvPr id="107" name="Text Placeholder 6">
            <a:extLst>
              <a:ext uri="{FF2B5EF4-FFF2-40B4-BE49-F238E27FC236}">
                <a16:creationId xmlns:a16="http://schemas.microsoft.com/office/drawing/2014/main" id="{410EDCB0-2D84-42B8-9AE7-89B875E7F9CF}"/>
              </a:ext>
            </a:extLst>
          </p:cNvPr>
          <p:cNvSpPr txBox="1">
            <a:spLocks/>
          </p:cNvSpPr>
          <p:nvPr userDrawn="1"/>
        </p:nvSpPr>
        <p:spPr>
          <a:xfrm>
            <a:off x="3539626" y="5175138"/>
            <a:ext cx="1657350" cy="20378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noProof="0" dirty="0"/>
              <a:t>Părți interesate</a:t>
            </a:r>
          </a:p>
        </p:txBody>
      </p:sp>
      <p:sp>
        <p:nvSpPr>
          <p:cNvPr id="108" name="Text Placeholder 2">
            <a:extLst>
              <a:ext uri="{FF2B5EF4-FFF2-40B4-BE49-F238E27FC236}">
                <a16:creationId xmlns:a16="http://schemas.microsoft.com/office/drawing/2014/main" id="{DBB47E06-41F4-44B2-A96D-4197D16DEE3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4080294" y="5897295"/>
            <a:ext cx="686660" cy="20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o-RO" noProof="0" dirty="0"/>
              <a:t>INFLUENȚĂ</a:t>
            </a:r>
          </a:p>
        </p:txBody>
      </p:sp>
      <p:sp>
        <p:nvSpPr>
          <p:cNvPr id="109" name="Text Placeholder 2">
            <a:extLst>
              <a:ext uri="{FF2B5EF4-FFF2-40B4-BE49-F238E27FC236}">
                <a16:creationId xmlns:a16="http://schemas.microsoft.com/office/drawing/2014/main" id="{718E4F23-866D-43AB-AD0C-DA2ABA872E4F}"/>
              </a:ext>
            </a:extLst>
          </p:cNvPr>
          <p:cNvSpPr txBox="1">
            <a:spLocks/>
          </p:cNvSpPr>
          <p:nvPr userDrawn="1"/>
        </p:nvSpPr>
        <p:spPr>
          <a:xfrm>
            <a:off x="4769325" y="6468162"/>
            <a:ext cx="603596" cy="163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ro-RO" noProof="0" dirty="0"/>
              <a:t>SUSȚINERE</a:t>
            </a:r>
          </a:p>
        </p:txBody>
      </p:sp>
      <p:sp>
        <p:nvSpPr>
          <p:cNvPr id="65" name="Text Placeholder 6">
            <a:extLst>
              <a:ext uri="{FF2B5EF4-FFF2-40B4-BE49-F238E27FC236}">
                <a16:creationId xmlns:a16="http://schemas.microsoft.com/office/drawing/2014/main" id="{01647A08-09FC-4312-86B1-0BEB4A8AB2FA}"/>
              </a:ext>
            </a:extLst>
          </p:cNvPr>
          <p:cNvSpPr txBox="1">
            <a:spLocks/>
          </p:cNvSpPr>
          <p:nvPr userDrawn="1"/>
        </p:nvSpPr>
        <p:spPr>
          <a:xfrm>
            <a:off x="5934937" y="2097677"/>
            <a:ext cx="84804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sz="800" noProof="0" dirty="0"/>
              <a:t>Beneficii</a:t>
            </a:r>
          </a:p>
        </p:txBody>
      </p:sp>
      <p:sp>
        <p:nvSpPr>
          <p:cNvPr id="116" name="Text Placeholder 6">
            <a:extLst>
              <a:ext uri="{FF2B5EF4-FFF2-40B4-BE49-F238E27FC236}">
                <a16:creationId xmlns:a16="http://schemas.microsoft.com/office/drawing/2014/main" id="{94779303-9E28-49C6-BC81-E5A8C5A7B67A}"/>
              </a:ext>
            </a:extLst>
          </p:cNvPr>
          <p:cNvSpPr txBox="1">
            <a:spLocks/>
          </p:cNvSpPr>
          <p:nvPr userDrawn="1"/>
        </p:nvSpPr>
        <p:spPr>
          <a:xfrm>
            <a:off x="648308" y="338100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noProof="0" dirty="0"/>
              <a:t>Riscuri</a:t>
            </a: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78590DC4-7A55-4DA3-953E-9A3B41552A4D}"/>
              </a:ext>
            </a:extLst>
          </p:cNvPr>
          <p:cNvSpPr/>
          <p:nvPr userDrawn="1"/>
        </p:nvSpPr>
        <p:spPr>
          <a:xfrm>
            <a:off x="7786901" y="2091645"/>
            <a:ext cx="721391" cy="215444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pPr algn="ctr"/>
            <a:r>
              <a:rPr lang="ro-RO" sz="800" noProof="0" dirty="0">
                <a:solidFill>
                  <a:schemeClr val="bg1"/>
                </a:solidFill>
                <a:latin typeface="+mn-lt"/>
              </a:rPr>
              <a:t>Constrângeri</a:t>
            </a:r>
          </a:p>
        </p:txBody>
      </p:sp>
      <p:sp>
        <p:nvSpPr>
          <p:cNvPr id="119" name="Text Placeholder 6">
            <a:extLst>
              <a:ext uri="{FF2B5EF4-FFF2-40B4-BE49-F238E27FC236}">
                <a16:creationId xmlns:a16="http://schemas.microsoft.com/office/drawing/2014/main" id="{69072D16-BBD1-47CD-A9BE-C4355E1EFC81}"/>
              </a:ext>
            </a:extLst>
          </p:cNvPr>
          <p:cNvSpPr txBox="1">
            <a:spLocks/>
          </p:cNvSpPr>
          <p:nvPr userDrawn="1"/>
        </p:nvSpPr>
        <p:spPr>
          <a:xfrm>
            <a:off x="7543801" y="531544"/>
            <a:ext cx="1226168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sz="800" noProof="0" dirty="0"/>
              <a:t>Ipoteze/Presupuneri</a:t>
            </a:r>
          </a:p>
        </p:txBody>
      </p:sp>
      <p:sp>
        <p:nvSpPr>
          <p:cNvPr id="115" name="Text Placeholder 6">
            <a:extLst>
              <a:ext uri="{FF2B5EF4-FFF2-40B4-BE49-F238E27FC236}">
                <a16:creationId xmlns:a16="http://schemas.microsoft.com/office/drawing/2014/main" id="{83C83709-EBCF-486E-8C73-C8580526935A}"/>
              </a:ext>
            </a:extLst>
          </p:cNvPr>
          <p:cNvSpPr txBox="1">
            <a:spLocks/>
          </p:cNvSpPr>
          <p:nvPr userDrawn="1"/>
        </p:nvSpPr>
        <p:spPr>
          <a:xfrm>
            <a:off x="5818900" y="535856"/>
            <a:ext cx="108012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sz="800" noProof="0" dirty="0"/>
              <a:t>Rezultate dorite</a:t>
            </a:r>
          </a:p>
        </p:txBody>
      </p:sp>
      <p:sp>
        <p:nvSpPr>
          <p:cNvPr id="114" name="Text Placeholder 6">
            <a:extLst>
              <a:ext uri="{FF2B5EF4-FFF2-40B4-BE49-F238E27FC236}">
                <a16:creationId xmlns:a16="http://schemas.microsoft.com/office/drawing/2014/main" id="{299A7CE3-A60A-42B0-9F0F-E492E0EEB53D}"/>
              </a:ext>
            </a:extLst>
          </p:cNvPr>
          <p:cNvSpPr txBox="1">
            <a:spLocks/>
          </p:cNvSpPr>
          <p:nvPr userDrawn="1"/>
        </p:nvSpPr>
        <p:spPr>
          <a:xfrm>
            <a:off x="3500283" y="546510"/>
            <a:ext cx="1198531" cy="20569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sz="800" noProof="0" dirty="0"/>
              <a:t>Rezultate/Livrabile</a:t>
            </a:r>
          </a:p>
        </p:txBody>
      </p:sp>
      <p:sp>
        <p:nvSpPr>
          <p:cNvPr id="118" name="Text Placeholder 6">
            <a:extLst>
              <a:ext uri="{FF2B5EF4-FFF2-40B4-BE49-F238E27FC236}">
                <a16:creationId xmlns:a16="http://schemas.microsoft.com/office/drawing/2014/main" id="{3FBD1077-8B48-46C8-AC44-30965255CDCE}"/>
              </a:ext>
            </a:extLst>
          </p:cNvPr>
          <p:cNvSpPr txBox="1">
            <a:spLocks/>
          </p:cNvSpPr>
          <p:nvPr userDrawn="1"/>
        </p:nvSpPr>
        <p:spPr>
          <a:xfrm>
            <a:off x="3811664" y="2317706"/>
            <a:ext cx="1129573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noProof="0" dirty="0"/>
              <a:t>Programul reperelor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9729B37-22FA-4C79-BB01-2C5FE416B747}"/>
              </a:ext>
            </a:extLst>
          </p:cNvPr>
          <p:cNvGrpSpPr/>
          <p:nvPr userDrawn="1"/>
        </p:nvGrpSpPr>
        <p:grpSpPr>
          <a:xfrm>
            <a:off x="3342295" y="3235902"/>
            <a:ext cx="2261614" cy="1671780"/>
            <a:chOff x="3359438" y="3218940"/>
            <a:chExt cx="2261614" cy="1671780"/>
          </a:xfrm>
        </p:grpSpPr>
        <p:sp>
          <p:nvSpPr>
            <p:cNvPr id="95" name="Text Placeholder 6">
              <a:extLst>
                <a:ext uri="{FF2B5EF4-FFF2-40B4-BE49-F238E27FC236}">
                  <a16:creationId xmlns:a16="http://schemas.microsoft.com/office/drawing/2014/main" id="{E480A1D7-2EA4-4B54-8D9A-A57DCBE4B7DA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3770643" y="3218940"/>
              <a:ext cx="1212172" cy="2159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85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ro-RO" noProof="0" dirty="0"/>
                <a:t>Guvernanță și echipă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5C46A7E6-D77A-4425-A09C-60A10B217D75}"/>
                </a:ext>
              </a:extLst>
            </p:cNvPr>
            <p:cNvGrpSpPr/>
            <p:nvPr userDrawn="1"/>
          </p:nvGrpSpPr>
          <p:grpSpPr>
            <a:xfrm>
              <a:off x="3359438" y="3560795"/>
              <a:ext cx="2261614" cy="1329925"/>
              <a:chOff x="3341095" y="3478933"/>
              <a:chExt cx="2261614" cy="1329925"/>
            </a:xfrm>
          </p:grpSpPr>
          <p:sp>
            <p:nvSpPr>
              <p:cNvPr id="97" name="Text Placeholder 2">
                <a:extLst>
                  <a:ext uri="{FF2B5EF4-FFF2-40B4-BE49-F238E27FC236}">
                    <a16:creationId xmlns:a16="http://schemas.microsoft.com/office/drawing/2014/main" id="{35456A53-1C98-4293-9027-01BBCB80C1F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 rot="16200000">
                <a:off x="5007384" y="4213533"/>
                <a:ext cx="974626" cy="216024"/>
              </a:xfrm>
              <a:prstGeom prst="rect">
                <a:avLst/>
              </a:prstGeom>
            </p:spPr>
            <p:txBody>
              <a:bodyPr lIns="0" rIns="0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ro-RO" noProof="0" dirty="0"/>
                  <a:t>Echipa de Sprijin a Proiectului (PST)</a:t>
                </a:r>
              </a:p>
            </p:txBody>
          </p:sp>
          <p:sp>
            <p:nvSpPr>
              <p:cNvPr id="100" name="Text Placeholder 2">
                <a:extLst>
                  <a:ext uri="{FF2B5EF4-FFF2-40B4-BE49-F238E27FC236}">
                    <a16:creationId xmlns:a16="http://schemas.microsoft.com/office/drawing/2014/main" id="{FCF34486-7A1C-4E3B-9EBB-3798432CF2B2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739061" y="3741053"/>
                <a:ext cx="1269476" cy="144016"/>
              </a:xfrm>
              <a:prstGeom prst="rect">
                <a:avLst/>
              </a:prstGeom>
            </p:spPr>
            <p:txBody>
              <a:bodyPr lIns="0" rIns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ro-RO" sz="430" noProof="0" dirty="0"/>
                  <a:t>Comitetul de Coordonare al Proiectului (PSC)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ro-RO" sz="430" noProof="0" dirty="0"/>
                  <a:t>(                                                                            )</a:t>
                </a:r>
              </a:p>
            </p:txBody>
          </p:sp>
          <p:sp>
            <p:nvSpPr>
              <p:cNvPr id="102" name="Text Placeholder 2">
                <a:extLst>
                  <a:ext uri="{FF2B5EF4-FFF2-40B4-BE49-F238E27FC236}">
                    <a16:creationId xmlns:a16="http://schemas.microsoft.com/office/drawing/2014/main" id="{A84A66A1-54FC-4210-B70B-E1C1FE470906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346663" y="3951126"/>
                <a:ext cx="949697" cy="188992"/>
              </a:xfrm>
              <a:prstGeom prst="rect">
                <a:avLst/>
              </a:prstGeom>
            </p:spPr>
            <p:txBody>
              <a:bodyPr lIns="0" rIns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ro-RO" sz="430" noProof="0" dirty="0"/>
                  <a:t>Proprietarul proiectului (PO)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ro-RO" sz="430" noProof="0" dirty="0"/>
                  <a:t>(                                                        )</a:t>
                </a:r>
              </a:p>
            </p:txBody>
          </p:sp>
          <p:sp>
            <p:nvSpPr>
              <p:cNvPr id="103" name="Text Placeholder 2">
                <a:extLst>
                  <a:ext uri="{FF2B5EF4-FFF2-40B4-BE49-F238E27FC236}">
                    <a16:creationId xmlns:a16="http://schemas.microsoft.com/office/drawing/2014/main" id="{6751871A-D0CC-44EE-B034-9BBC6EAFEABC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583899" y="3478933"/>
                <a:ext cx="1543980" cy="182036"/>
              </a:xfrm>
              <a:prstGeom prst="rect">
                <a:avLst/>
              </a:prstGeom>
            </p:spPr>
            <p:txBody>
              <a:bodyPr lIns="0" rIns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500" noProof="0" dirty="0"/>
                  <a:t>Organismul de Guvernanță Corespunzător (AGB)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ro-RO" sz="500" noProof="0" dirty="0"/>
                  <a:t>(                                                                                   )</a:t>
                </a:r>
              </a:p>
            </p:txBody>
          </p:sp>
          <p:sp>
            <p:nvSpPr>
              <p:cNvPr id="104" name="Text Placeholder 2">
                <a:extLst>
                  <a:ext uri="{FF2B5EF4-FFF2-40B4-BE49-F238E27FC236}">
                    <a16:creationId xmlns:a16="http://schemas.microsoft.com/office/drawing/2014/main" id="{BD13E3D4-FBB4-4809-A12B-117790737C4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464443" y="4525404"/>
                <a:ext cx="728036" cy="144016"/>
              </a:xfrm>
              <a:prstGeom prst="rect">
                <a:avLst/>
              </a:prstGeom>
            </p:spPr>
            <p:txBody>
              <a:bodyPr lIns="0" rIns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ro-RO" sz="440" noProof="0" dirty="0"/>
                  <a:t>Grupul de implementare a rezultatelor proiectului (BIG)</a:t>
                </a:r>
              </a:p>
            </p:txBody>
          </p:sp>
          <p:sp>
            <p:nvSpPr>
              <p:cNvPr id="105" name="Text Placeholder 2">
                <a:extLst>
                  <a:ext uri="{FF2B5EF4-FFF2-40B4-BE49-F238E27FC236}">
                    <a16:creationId xmlns:a16="http://schemas.microsoft.com/office/drawing/2014/main" id="{07674B56-1B40-4969-BEAD-031754279F13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83389" y="4527689"/>
                <a:ext cx="812386" cy="144016"/>
              </a:xfrm>
              <a:prstGeom prst="rect">
                <a:avLst/>
              </a:prstGeom>
            </p:spPr>
            <p:txBody>
              <a:bodyPr lIns="0" rIns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ro-RO" sz="440" noProof="0" dirty="0"/>
                  <a:t>Echipa de Bază a Proiectului (PCT)</a:t>
                </a:r>
              </a:p>
            </p:txBody>
          </p:sp>
          <p:sp>
            <p:nvSpPr>
              <p:cNvPr id="110" name="Text Placeholder 2">
                <a:extLst>
                  <a:ext uri="{FF2B5EF4-FFF2-40B4-BE49-F238E27FC236}">
                    <a16:creationId xmlns:a16="http://schemas.microsoft.com/office/drawing/2014/main" id="{3DC9992D-D4A7-411E-9F4E-41A1639750E5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3341095" y="4206346"/>
                <a:ext cx="949698" cy="188992"/>
              </a:xfrm>
              <a:prstGeom prst="rect">
                <a:avLst/>
              </a:prstGeom>
            </p:spPr>
            <p:txBody>
              <a:bodyPr lIns="0" rIns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ro-RO" sz="430" noProof="0" dirty="0"/>
                  <a:t>Manager de partea Clientului (BM)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ro-RO" sz="400" noProof="0" dirty="0"/>
                  <a:t>(                                                                )</a:t>
                </a:r>
              </a:p>
            </p:txBody>
          </p:sp>
          <p:sp>
            <p:nvSpPr>
              <p:cNvPr id="111" name="Text Placeholder 2">
                <a:extLst>
                  <a:ext uri="{FF2B5EF4-FFF2-40B4-BE49-F238E27FC236}">
                    <a16:creationId xmlns:a16="http://schemas.microsoft.com/office/drawing/2014/main" id="{EA876E29-A10B-4FCE-9060-519628DD83FF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40058" y="3951367"/>
                <a:ext cx="949697" cy="188992"/>
              </a:xfrm>
              <a:prstGeom prst="rect">
                <a:avLst/>
              </a:prstGeom>
            </p:spPr>
            <p:txBody>
              <a:bodyPr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ro-RO" sz="430" noProof="0" dirty="0"/>
                  <a:t>Furnizorul Soluției (SP)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ro-RO" sz="430" noProof="0" dirty="0"/>
                  <a:t>(                                                      )</a:t>
                </a:r>
              </a:p>
            </p:txBody>
          </p:sp>
          <p:sp>
            <p:nvSpPr>
              <p:cNvPr id="112" name="Text Placeholder 2">
                <a:extLst>
                  <a:ext uri="{FF2B5EF4-FFF2-40B4-BE49-F238E27FC236}">
                    <a16:creationId xmlns:a16="http://schemas.microsoft.com/office/drawing/2014/main" id="{934F6635-3DBF-4A1B-929D-3E98F6509239}"/>
                  </a:ext>
                </a:extLst>
              </p:cNvPr>
              <p:cNvSpPr txBox="1">
                <a:spLocks/>
              </p:cNvSpPr>
              <p:nvPr userDrawn="1"/>
            </p:nvSpPr>
            <p:spPr>
              <a:xfrm>
                <a:off x="4383389" y="4196062"/>
                <a:ext cx="852062" cy="207891"/>
              </a:xfrm>
              <a:prstGeom prst="rect">
                <a:avLst/>
              </a:prstGeom>
            </p:spPr>
            <p:txBody>
              <a:bodyPr lIns="0" rIns="0" anchor="ctr">
                <a:noAutofit/>
              </a:bodyPr>
              <a:lstStyle>
                <a:lvl1pPr marL="0" indent="0" algn="ctr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450" b="1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Aft>
                    <a:spcPts val="0"/>
                  </a:spcAft>
                </a:pPr>
                <a:r>
                  <a:rPr lang="ro-RO" sz="430" noProof="0" dirty="0"/>
                  <a:t>Manager de Proiect (PM)</a:t>
                </a:r>
              </a:p>
              <a:p>
                <a:pPr fontAlgn="auto">
                  <a:spcAft>
                    <a:spcPts val="0"/>
                  </a:spcAft>
                </a:pPr>
                <a:r>
                  <a:rPr lang="ro-RO" sz="430" noProof="0" dirty="0"/>
                  <a:t>(                                                        )</a:t>
                </a:r>
              </a:p>
            </p:txBody>
          </p:sp>
        </p:grp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FB51342C-D388-40E4-8AF7-B2CF758BAF28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2710" y="21085"/>
            <a:ext cx="3414056" cy="530398"/>
          </a:xfrm>
          <a:prstGeom prst="rect">
            <a:avLst/>
          </a:prstGeom>
        </p:spPr>
      </p:pic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C90BEB31-51CF-4C6C-BE97-6AAF6C4309C5}"/>
              </a:ext>
            </a:extLst>
          </p:cNvPr>
          <p:cNvSpPr txBox="1">
            <a:spLocks/>
          </p:cNvSpPr>
          <p:nvPr userDrawn="1"/>
        </p:nvSpPr>
        <p:spPr>
          <a:xfrm>
            <a:off x="1599623" y="715822"/>
            <a:ext cx="70603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noProof="0" dirty="0"/>
              <a:t>EXCLUS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49865F91-1E8A-47C6-BB7B-E0DE00F92734}"/>
              </a:ext>
            </a:extLst>
          </p:cNvPr>
          <p:cNvSpPr txBox="1">
            <a:spLocks/>
          </p:cNvSpPr>
          <p:nvPr userDrawn="1"/>
        </p:nvSpPr>
        <p:spPr>
          <a:xfrm>
            <a:off x="374031" y="716344"/>
            <a:ext cx="906350" cy="1736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0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noProof="0" dirty="0"/>
              <a:t>INCLUS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A666F286-7579-4341-82D4-37D34C59D342}"/>
              </a:ext>
            </a:extLst>
          </p:cNvPr>
          <p:cNvSpPr txBox="1">
            <a:spLocks/>
          </p:cNvSpPr>
          <p:nvPr userDrawn="1"/>
        </p:nvSpPr>
        <p:spPr>
          <a:xfrm>
            <a:off x="581415" y="537596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sz="800" noProof="0" dirty="0"/>
              <a:t>Sfera Proiectului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DE39B733-6C0F-40CB-BFAE-43D4B58F94BF}"/>
              </a:ext>
            </a:extLst>
          </p:cNvPr>
          <p:cNvSpPr txBox="1">
            <a:spLocks/>
          </p:cNvSpPr>
          <p:nvPr userDrawn="1"/>
        </p:nvSpPr>
        <p:spPr>
          <a:xfrm>
            <a:off x="4023891" y="188640"/>
            <a:ext cx="1008112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ro-RO" sz="1200" noProof="0"/>
              <a:t>Titlu Proiect: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A1260037-A70E-4ED4-A368-8EF74BFAA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583835" y="72752"/>
            <a:ext cx="390086" cy="40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7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146443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5776</TotalTime>
  <Words>1</Words>
  <Application>Microsoft Office PowerPoint</Application>
  <PresentationFormat>On-screen Show (4:3)</PresentationFormat>
  <Paragraphs>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Custom Design</vt:lpstr>
      <vt:lpstr>PowerPoint Presentation</vt:lpstr>
    </vt:vector>
  </TitlesOfParts>
  <Company>PM²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PM² Alliance Canvas</dc:title>
  <dc:subject>Project Canvas</dc:subject>
  <dc:creator>PM² Alliance</dc:creator>
  <cp:lastModifiedBy>Nicos Kourounakis</cp:lastModifiedBy>
  <cp:revision>51</cp:revision>
  <cp:lastPrinted>2020-05-02T21:17:18Z</cp:lastPrinted>
  <dcterms:created xsi:type="dcterms:W3CDTF">2018-03-14T12:47:55Z</dcterms:created>
  <dcterms:modified xsi:type="dcterms:W3CDTF">2020-05-22T10:01:58Z</dcterms:modified>
</cp:coreProperties>
</file>