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2D5EC1"/>
    <a:srgbClr val="46566F"/>
    <a:srgbClr val="009AB9"/>
    <a:srgbClr val="08899B"/>
    <a:srgbClr val="0F5494"/>
    <a:srgbClr val="3166CF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73" autoAdjust="0"/>
    <p:restoredTop sz="94608"/>
  </p:normalViewPr>
  <p:slideViewPr>
    <p:cSldViewPr>
      <p:cViewPr varScale="1">
        <p:scale>
          <a:sx n="83" d="100"/>
          <a:sy n="83" d="100"/>
        </p:scale>
        <p:origin x="181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816" y="5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70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B7E1E6-60D4-4047-883C-96B159D409F5}"/>
              </a:ext>
            </a:extLst>
          </p:cNvPr>
          <p:cNvGrpSpPr/>
          <p:nvPr userDrawn="1"/>
        </p:nvGrpSpPr>
        <p:grpSpPr>
          <a:xfrm>
            <a:off x="54546" y="836712"/>
            <a:ext cx="9036000" cy="5688632"/>
            <a:chOff x="54546" y="836712"/>
            <a:chExt cx="9036000" cy="5688632"/>
          </a:xfrm>
        </p:grpSpPr>
        <p:sp>
          <p:nvSpPr>
            <p:cNvPr id="89" name="Rounded Rectangle 1">
              <a:extLst>
                <a:ext uri="{FF2B5EF4-FFF2-40B4-BE49-F238E27FC236}">
                  <a16:creationId xmlns:a16="http://schemas.microsoft.com/office/drawing/2014/main" id="{BC5038C7-8189-455F-8417-13DE56611FF5}"/>
                </a:ext>
              </a:extLst>
            </p:cNvPr>
            <p:cNvSpPr/>
            <p:nvPr userDrawn="1"/>
          </p:nvSpPr>
          <p:spPr>
            <a:xfrm>
              <a:off x="265723" y="9648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 dirty="0"/>
            </a:p>
          </p:txBody>
        </p:sp>
        <p:sp>
          <p:nvSpPr>
            <p:cNvPr id="90" name="Rounded Rectangle 2">
              <a:extLst>
                <a:ext uri="{FF2B5EF4-FFF2-40B4-BE49-F238E27FC236}">
                  <a16:creationId xmlns:a16="http://schemas.microsoft.com/office/drawing/2014/main" id="{8211FB00-7E57-47A3-8744-0D5412FFC8D1}"/>
                </a:ext>
              </a:extLst>
            </p:cNvPr>
            <p:cNvSpPr/>
            <p:nvPr userDrawn="1"/>
          </p:nvSpPr>
          <p:spPr>
            <a:xfrm>
              <a:off x="4788024" y="9648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ounded Rectangle 3">
              <a:extLst>
                <a:ext uri="{FF2B5EF4-FFF2-40B4-BE49-F238E27FC236}">
                  <a16:creationId xmlns:a16="http://schemas.microsoft.com/office/drawing/2014/main" id="{62CAE297-CCE4-4CF2-8E3D-216CBEB93692}"/>
                </a:ext>
              </a:extLst>
            </p:cNvPr>
            <p:cNvSpPr/>
            <p:nvPr userDrawn="1"/>
          </p:nvSpPr>
          <p:spPr>
            <a:xfrm>
              <a:off x="265723" y="1602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2" name="Rounded Rectangle 4">
              <a:extLst>
                <a:ext uri="{FF2B5EF4-FFF2-40B4-BE49-F238E27FC236}">
                  <a16:creationId xmlns:a16="http://schemas.microsoft.com/office/drawing/2014/main" id="{4A1A46A7-0C71-4B68-8974-7E200E9317C6}"/>
                </a:ext>
              </a:extLst>
            </p:cNvPr>
            <p:cNvSpPr/>
            <p:nvPr userDrawn="1"/>
          </p:nvSpPr>
          <p:spPr>
            <a:xfrm>
              <a:off x="4788024" y="1836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ounded Rectangle 5">
              <a:extLst>
                <a:ext uri="{FF2B5EF4-FFF2-40B4-BE49-F238E27FC236}">
                  <a16:creationId xmlns:a16="http://schemas.microsoft.com/office/drawing/2014/main" id="{BB9C8EB1-195E-4BA2-BD4F-41A9BE175DA2}"/>
                </a:ext>
              </a:extLst>
            </p:cNvPr>
            <p:cNvSpPr/>
            <p:nvPr userDrawn="1"/>
          </p:nvSpPr>
          <p:spPr>
            <a:xfrm>
              <a:off x="265723" y="2250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4" name="Rounded Rectangle 6">
              <a:extLst>
                <a:ext uri="{FF2B5EF4-FFF2-40B4-BE49-F238E27FC236}">
                  <a16:creationId xmlns:a16="http://schemas.microsoft.com/office/drawing/2014/main" id="{6B6D5048-8495-4EA6-87E3-AF7DB6B54198}"/>
                </a:ext>
              </a:extLst>
            </p:cNvPr>
            <p:cNvSpPr/>
            <p:nvPr userDrawn="1"/>
          </p:nvSpPr>
          <p:spPr>
            <a:xfrm>
              <a:off x="4788024" y="2646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ounded Rectangle 7">
              <a:extLst>
                <a:ext uri="{FF2B5EF4-FFF2-40B4-BE49-F238E27FC236}">
                  <a16:creationId xmlns:a16="http://schemas.microsoft.com/office/drawing/2014/main" id="{15DEFEAE-EF3A-401C-A883-5C1677877DCF}"/>
                </a:ext>
              </a:extLst>
            </p:cNvPr>
            <p:cNvSpPr/>
            <p:nvPr userDrawn="1"/>
          </p:nvSpPr>
          <p:spPr>
            <a:xfrm>
              <a:off x="4788024" y="3384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ounded Rectangle 8">
              <a:extLst>
                <a:ext uri="{FF2B5EF4-FFF2-40B4-BE49-F238E27FC236}">
                  <a16:creationId xmlns:a16="http://schemas.microsoft.com/office/drawing/2014/main" id="{9CF306A6-10D2-4A7E-95AD-D615173DACC0}"/>
                </a:ext>
              </a:extLst>
            </p:cNvPr>
            <p:cNvSpPr/>
            <p:nvPr userDrawn="1"/>
          </p:nvSpPr>
          <p:spPr>
            <a:xfrm>
              <a:off x="265723" y="2880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7" name="Rounded Rectangle 9">
              <a:extLst>
                <a:ext uri="{FF2B5EF4-FFF2-40B4-BE49-F238E27FC236}">
                  <a16:creationId xmlns:a16="http://schemas.microsoft.com/office/drawing/2014/main" id="{D26E387D-FFA7-4EA1-BD61-904CB59905D9}"/>
                </a:ext>
              </a:extLst>
            </p:cNvPr>
            <p:cNvSpPr/>
            <p:nvPr userDrawn="1"/>
          </p:nvSpPr>
          <p:spPr>
            <a:xfrm>
              <a:off x="265723" y="3510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8" name="Rounded Rectangle 10">
              <a:extLst>
                <a:ext uri="{FF2B5EF4-FFF2-40B4-BE49-F238E27FC236}">
                  <a16:creationId xmlns:a16="http://schemas.microsoft.com/office/drawing/2014/main" id="{D587F0A5-90EB-422F-BCC3-C6696F9A55D8}"/>
                </a:ext>
              </a:extLst>
            </p:cNvPr>
            <p:cNvSpPr/>
            <p:nvPr userDrawn="1"/>
          </p:nvSpPr>
          <p:spPr>
            <a:xfrm>
              <a:off x="265723" y="4158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99" name="Rounded Rectangle 11">
              <a:extLst>
                <a:ext uri="{FF2B5EF4-FFF2-40B4-BE49-F238E27FC236}">
                  <a16:creationId xmlns:a16="http://schemas.microsoft.com/office/drawing/2014/main" id="{750627D1-5C05-40DF-AEBF-B6AD3E3BA673}"/>
                </a:ext>
              </a:extLst>
            </p:cNvPr>
            <p:cNvSpPr/>
            <p:nvPr userDrawn="1"/>
          </p:nvSpPr>
          <p:spPr>
            <a:xfrm>
              <a:off x="4788024" y="4122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100" name="Rounded Rectangle 12">
              <a:extLst>
                <a:ext uri="{FF2B5EF4-FFF2-40B4-BE49-F238E27FC236}">
                  <a16:creationId xmlns:a16="http://schemas.microsoft.com/office/drawing/2014/main" id="{67A2085E-5FAA-4F92-B64D-22965E282265}"/>
                </a:ext>
              </a:extLst>
            </p:cNvPr>
            <p:cNvSpPr/>
            <p:nvPr userDrawn="1"/>
          </p:nvSpPr>
          <p:spPr>
            <a:xfrm>
              <a:off x="4788024" y="4878000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sp>
          <p:nvSpPr>
            <p:cNvPr id="101" name="Rounded Rectangle 13">
              <a:extLst>
                <a:ext uri="{FF2B5EF4-FFF2-40B4-BE49-F238E27FC236}">
                  <a16:creationId xmlns:a16="http://schemas.microsoft.com/office/drawing/2014/main" id="{E18BAA53-1739-4528-96AF-7DCB6D645786}"/>
                </a:ext>
              </a:extLst>
            </p:cNvPr>
            <p:cNvSpPr/>
            <p:nvPr userDrawn="1"/>
          </p:nvSpPr>
          <p:spPr>
            <a:xfrm>
              <a:off x="265723" y="5121153"/>
              <a:ext cx="1440160" cy="216024"/>
            </a:xfrm>
            <a:prstGeom prst="roundRect">
              <a:avLst>
                <a:gd name="adj" fmla="val 48256"/>
              </a:avLst>
            </a:prstGeom>
            <a:solidFill>
              <a:srgbClr val="4656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GB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DC77506-9FE1-476B-8BFA-6AA51ADC4C57}"/>
                </a:ext>
              </a:extLst>
            </p:cNvPr>
            <p:cNvCxnSpPr/>
            <p:nvPr userDrawn="1"/>
          </p:nvCxnSpPr>
          <p:spPr>
            <a:xfrm>
              <a:off x="4572000" y="964800"/>
              <a:ext cx="0" cy="5416528"/>
            </a:xfrm>
            <a:prstGeom prst="line">
              <a:avLst/>
            </a:prstGeom>
            <a:ln w="19050">
              <a:solidFill>
                <a:srgbClr val="46566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5">
              <a:extLst>
                <a:ext uri="{FF2B5EF4-FFF2-40B4-BE49-F238E27FC236}">
                  <a16:creationId xmlns:a16="http://schemas.microsoft.com/office/drawing/2014/main" id="{B05B2DB9-D007-49F3-9598-0504165FEB57}"/>
                </a:ext>
              </a:extLst>
            </p:cNvPr>
            <p:cNvSpPr/>
            <p:nvPr userDrawn="1"/>
          </p:nvSpPr>
          <p:spPr>
            <a:xfrm>
              <a:off x="54546" y="836712"/>
              <a:ext cx="9036000" cy="5688632"/>
            </a:xfrm>
            <a:prstGeom prst="roundRect">
              <a:avLst>
                <a:gd name="adj" fmla="val 1073"/>
              </a:avLst>
            </a:prstGeom>
            <a:noFill/>
            <a:ln w="19050">
              <a:solidFill>
                <a:srgbClr val="4656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8354814E-5FC9-4409-A5AF-23F90B56E5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126203"/>
            <a:ext cx="2167771" cy="520695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CB83EE-B250-45E3-834C-3DE2C39D80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151489" y="5737272"/>
            <a:ext cx="720080" cy="75008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53C4E96-804F-4B80-B12D-5FC1EA92CA99}"/>
              </a:ext>
            </a:extLst>
          </p:cNvPr>
          <p:cNvSpPr txBox="1"/>
          <p:nvPr userDrawn="1"/>
        </p:nvSpPr>
        <p:spPr>
          <a:xfrm>
            <a:off x="7297663" y="6605009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www.PM²Alliance.eu</a:t>
            </a:r>
            <a:endParaRPr lang="en-CA" sz="1050" b="0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45D4AAC-58A9-41FE-986A-33B322E78A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33" y="126203"/>
            <a:ext cx="731767" cy="540794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33FAEFA-E5CE-4316-9CA6-069B20715F0C}"/>
              </a:ext>
            </a:extLst>
          </p:cNvPr>
          <p:cNvSpPr txBox="1">
            <a:spLocks/>
          </p:cNvSpPr>
          <p:nvPr userDrawn="1"/>
        </p:nvSpPr>
        <p:spPr>
          <a:xfrm>
            <a:off x="157128" y="96480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/>
              <a:t>Âmbito do Projeto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E2B410F-2E61-467F-92DA-8C747C6145C3}"/>
              </a:ext>
            </a:extLst>
          </p:cNvPr>
          <p:cNvSpPr txBox="1">
            <a:spLocks/>
          </p:cNvSpPr>
          <p:nvPr userDrawn="1"/>
        </p:nvSpPr>
        <p:spPr>
          <a:xfrm>
            <a:off x="157128" y="160200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/>
              <a:t>Pressupostos e Restrições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6FA28A8D-EBF4-4489-9B0E-80EA673A0595}"/>
              </a:ext>
            </a:extLst>
          </p:cNvPr>
          <p:cNvSpPr txBox="1">
            <a:spLocks/>
          </p:cNvSpPr>
          <p:nvPr userDrawn="1"/>
        </p:nvSpPr>
        <p:spPr>
          <a:xfrm>
            <a:off x="157128" y="225000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/>
              <a:t>Saídas/Entregáveis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747380CB-9D13-4448-BDD8-1ECF286F6C96}"/>
              </a:ext>
            </a:extLst>
          </p:cNvPr>
          <p:cNvSpPr txBox="1">
            <a:spLocks/>
          </p:cNvSpPr>
          <p:nvPr userDrawn="1"/>
        </p:nvSpPr>
        <p:spPr>
          <a:xfrm>
            <a:off x="157128" y="2880124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Resultados Desejados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43347AD-DB05-468B-9A0A-56F498D41306}"/>
              </a:ext>
            </a:extLst>
          </p:cNvPr>
          <p:cNvSpPr txBox="1">
            <a:spLocks/>
          </p:cNvSpPr>
          <p:nvPr userDrawn="1"/>
        </p:nvSpPr>
        <p:spPr>
          <a:xfrm>
            <a:off x="157128" y="351000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Benefícios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28D44D9C-67EB-4C3B-8450-051E62800DD5}"/>
              </a:ext>
            </a:extLst>
          </p:cNvPr>
          <p:cNvSpPr txBox="1">
            <a:spLocks/>
          </p:cNvSpPr>
          <p:nvPr userDrawn="1"/>
        </p:nvSpPr>
        <p:spPr>
          <a:xfrm>
            <a:off x="157128" y="4158124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Critérios Críticos de Sucesso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F6F290AC-7603-4265-A4F0-B56A46E18E31}"/>
              </a:ext>
            </a:extLst>
          </p:cNvPr>
          <p:cNvSpPr txBox="1">
            <a:spLocks/>
          </p:cNvSpPr>
          <p:nvPr userDrawn="1"/>
        </p:nvSpPr>
        <p:spPr>
          <a:xfrm>
            <a:off x="157128" y="510684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Fatores Críticos de Sucesso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15E04595-B0D3-425E-BF67-43A6A06EC123}"/>
              </a:ext>
            </a:extLst>
          </p:cNvPr>
          <p:cNvSpPr txBox="1">
            <a:spLocks/>
          </p:cNvSpPr>
          <p:nvPr userDrawn="1"/>
        </p:nvSpPr>
        <p:spPr>
          <a:xfrm>
            <a:off x="4679429" y="964924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Orçamento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94CEB2-348C-4982-AD06-7639A60ECAAE}"/>
              </a:ext>
            </a:extLst>
          </p:cNvPr>
          <p:cNvSpPr txBox="1">
            <a:spLocks/>
          </p:cNvSpPr>
          <p:nvPr userDrawn="1"/>
        </p:nvSpPr>
        <p:spPr>
          <a:xfrm>
            <a:off x="4679429" y="1841282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Partes Interessadas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6270B475-96C4-453E-B100-80B50D015FD5}"/>
              </a:ext>
            </a:extLst>
          </p:cNvPr>
          <p:cNvSpPr txBox="1">
            <a:spLocks/>
          </p:cNvSpPr>
          <p:nvPr userDrawn="1"/>
        </p:nvSpPr>
        <p:spPr>
          <a:xfrm>
            <a:off x="4679429" y="264600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Manual PM² 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049DAF1-4075-435B-8826-005C317C1BA1}"/>
              </a:ext>
            </a:extLst>
          </p:cNvPr>
          <p:cNvSpPr txBox="1">
            <a:spLocks/>
          </p:cNvSpPr>
          <p:nvPr userDrawn="1"/>
        </p:nvSpPr>
        <p:spPr>
          <a:xfrm>
            <a:off x="4679429" y="338400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Governo e Equipa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BF8E3BFC-8A57-47E0-A601-7F953E6F0201}"/>
              </a:ext>
            </a:extLst>
          </p:cNvPr>
          <p:cNvSpPr txBox="1">
            <a:spLocks/>
          </p:cNvSpPr>
          <p:nvPr userDrawn="1"/>
        </p:nvSpPr>
        <p:spPr>
          <a:xfrm>
            <a:off x="4679429" y="412200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Riscos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9703D06F-BB61-43B8-B29F-CE14EFE4A309}"/>
              </a:ext>
            </a:extLst>
          </p:cNvPr>
          <p:cNvSpPr txBox="1">
            <a:spLocks/>
          </p:cNvSpPr>
          <p:nvPr userDrawn="1"/>
        </p:nvSpPr>
        <p:spPr>
          <a:xfrm>
            <a:off x="4679429" y="487800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Cronograma de Marcos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9943726-34F8-41C5-9B10-B2095E8957AB}"/>
              </a:ext>
            </a:extLst>
          </p:cNvPr>
          <p:cNvSpPr txBox="1">
            <a:spLocks/>
          </p:cNvSpPr>
          <p:nvPr userDrawn="1"/>
        </p:nvSpPr>
        <p:spPr>
          <a:xfrm>
            <a:off x="158400" y="1224000"/>
            <a:ext cx="4176464" cy="3332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Indicar o âmbito do produto ou serviço que está a ser considerado para este projeto.</a:t>
            </a:r>
          </a:p>
          <a:p>
            <a:pPr fontAlgn="auto">
              <a:spcAft>
                <a:spcPts val="0"/>
              </a:spcAft>
            </a:pPr>
            <a:r>
              <a:rPr lang="pt-PT" dirty="0"/>
              <a:t>Esclarecer o que está no âmbito e o que está fora do âmbito.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D1A2DD92-C77E-4E85-BF0E-23DDD7A108FF}"/>
              </a:ext>
            </a:extLst>
          </p:cNvPr>
          <p:cNvSpPr txBox="1">
            <a:spLocks/>
          </p:cNvSpPr>
          <p:nvPr userDrawn="1"/>
        </p:nvSpPr>
        <p:spPr>
          <a:xfrm>
            <a:off x="158400" y="1872000"/>
            <a:ext cx="4176464" cy="3332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Identificar os pressupostos (hipóteses) que a equipa está a considerar sobre o projeto e a solução. Se possível, identificar os pressupostos mais arriscados em primeiro lugar.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3DCC66EB-C180-425E-BD63-C39AF7CD373B}"/>
              </a:ext>
            </a:extLst>
          </p:cNvPr>
          <p:cNvSpPr txBox="1">
            <a:spLocks/>
          </p:cNvSpPr>
          <p:nvPr userDrawn="1"/>
        </p:nvSpPr>
        <p:spPr>
          <a:xfrm>
            <a:off x="158400" y="2502000"/>
            <a:ext cx="4176464" cy="3332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Identificar os principais produtos do projeto, incluindo as tarefas e atividades necessárias para os produzir. Não inclui documentos de trabalho, planos de projeto ou similares.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F2DD051F-F6F9-4B9E-B443-6546C47BFA8D}"/>
              </a:ext>
            </a:extLst>
          </p:cNvPr>
          <p:cNvSpPr txBox="1">
            <a:spLocks/>
          </p:cNvSpPr>
          <p:nvPr userDrawn="1"/>
        </p:nvSpPr>
        <p:spPr>
          <a:xfrm>
            <a:off x="158400" y="3150000"/>
            <a:ext cx="4176464" cy="3332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Indicar os principais objetivos do projeto, incluindo métricas de sucesso. Distinguir entre metas de programa e metas de projeto em listas separadas, se necessário.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FFEF6B3-D248-4625-BFEF-AC54AB80A1BA}"/>
              </a:ext>
            </a:extLst>
          </p:cNvPr>
          <p:cNvSpPr txBox="1">
            <a:spLocks/>
          </p:cNvSpPr>
          <p:nvPr userDrawn="1"/>
        </p:nvSpPr>
        <p:spPr>
          <a:xfrm>
            <a:off x="158400" y="3771611"/>
            <a:ext cx="4176464" cy="3332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Apresentar a proposta de valor global e os benefícios que os utilizadores irão obter após a conclusão bem-sucedida do projeto. Certificar-se de que os benefícios são mensuráveis.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DAF800D0-5343-4ECB-8917-A62612E48FCB}"/>
              </a:ext>
            </a:extLst>
          </p:cNvPr>
          <p:cNvSpPr txBox="1">
            <a:spLocks/>
          </p:cNvSpPr>
          <p:nvPr userDrawn="1"/>
        </p:nvSpPr>
        <p:spPr>
          <a:xfrm>
            <a:off x="158400" y="4428000"/>
            <a:ext cx="4176464" cy="5489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Os Critérios Críticos de Sucesso são medidas estabelecidas para determinar se o projeto atingiu os seus objetivos e satisfez os seus requisitos. Os critérios de sucesso podem ser qualitativos ou quantitativos e devem ser mensuráveis no encerramento do projeto. Não confunda critérios críticos de sucesso com benefícios.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B4CBEA55-6D38-4211-8D5A-59F3B1F45E68}"/>
              </a:ext>
            </a:extLst>
          </p:cNvPr>
          <p:cNvSpPr txBox="1">
            <a:spLocks/>
          </p:cNvSpPr>
          <p:nvPr userDrawn="1"/>
        </p:nvSpPr>
        <p:spPr>
          <a:xfrm>
            <a:off x="158400" y="5368620"/>
            <a:ext cx="4176464" cy="5849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Fatores Críticos de Sucesso são aqueles fatores que são críticos para o sucesso dos projetos. Ao identificar esses Fatores Críticos de Sucesso, a equipa de gestão de projeto pode concentrar os seus esforços de gestão nos fatores que mais contribuem para o sucesso do projeto.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444E765E-0500-4EC0-A51A-E0602E6F5ECD}"/>
              </a:ext>
            </a:extLst>
          </p:cNvPr>
          <p:cNvSpPr txBox="1">
            <a:spLocks/>
          </p:cNvSpPr>
          <p:nvPr userDrawn="1"/>
        </p:nvSpPr>
        <p:spPr>
          <a:xfrm>
            <a:off x="4680000" y="1260000"/>
            <a:ext cx="4176464" cy="48601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Identificar as principais despesas do projeto. Tentar entender o orçamento disponível e o custo de projetos semelhantes, para ter uma ideia do orçamento necessário para a conclusão do projeto. O orçamento pode ser expresso como esforço (em homens-dia ou homem-mês) ou em unidades monetárias (€).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6B2C8FC5-DBF0-48F3-A398-B6A3ABD5A4D2}"/>
              </a:ext>
            </a:extLst>
          </p:cNvPr>
          <p:cNvSpPr txBox="1">
            <a:spLocks/>
          </p:cNvSpPr>
          <p:nvPr userDrawn="1"/>
        </p:nvSpPr>
        <p:spPr>
          <a:xfrm>
            <a:off x="4680000" y="2160000"/>
            <a:ext cx="4176464" cy="3670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Listar as partes interessadas e terceiros envolvidos no projeto. Indicar o seu nome, título e função no projeto. Listar também os utilizadores do produto ou serviço, como grupos ou segmentos alvo.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D74010A5-813B-4FA3-A6E9-C2CBE4F8CE74}"/>
              </a:ext>
            </a:extLst>
          </p:cNvPr>
          <p:cNvSpPr txBox="1">
            <a:spLocks/>
          </p:cNvSpPr>
          <p:nvPr userDrawn="1"/>
        </p:nvSpPr>
        <p:spPr>
          <a:xfrm>
            <a:off x="4680000" y="2934000"/>
            <a:ext cx="4176464" cy="3670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Refletir sobre as especificidades do projeto e decidir quanto adaptar a metodologia:</a:t>
            </a:r>
          </a:p>
          <a:p>
            <a:pPr fontAlgn="auto">
              <a:spcAft>
                <a:spcPts val="0"/>
              </a:spcAft>
            </a:pPr>
            <a:r>
              <a:rPr lang="pt-PT" dirty="0"/>
              <a:t>É preciso um plano de externalização, um plano de transição, um plano de implementação operacional?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1B3B0077-8475-44D4-9198-0B348F5385C2}"/>
              </a:ext>
            </a:extLst>
          </p:cNvPr>
          <p:cNvSpPr txBox="1">
            <a:spLocks/>
          </p:cNvSpPr>
          <p:nvPr userDrawn="1"/>
        </p:nvSpPr>
        <p:spPr>
          <a:xfrm>
            <a:off x="4680000" y="3681028"/>
            <a:ext cx="4176464" cy="3670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Quem vai aprovar o projeto? Quem tomará decisões, ao longo do projeto? Quem faz parte da equipa ou parte da cadeia de decisão?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0EC31CC5-F7BC-4CC7-9894-05C7AE8073EA}"/>
              </a:ext>
            </a:extLst>
          </p:cNvPr>
          <p:cNvSpPr txBox="1">
            <a:spLocks/>
          </p:cNvSpPr>
          <p:nvPr userDrawn="1"/>
        </p:nvSpPr>
        <p:spPr>
          <a:xfrm>
            <a:off x="4680000" y="4437112"/>
            <a:ext cx="4176464" cy="3670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Que eventos poderiam ter um impacto negativo no projeto no futuro (próximo)? Identificar o impacto. Como podemos evitar, reduzir ou transferir os principais riscos?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11FE1C04-E3B4-4464-9ECE-9EE3A4CBB170}"/>
              </a:ext>
            </a:extLst>
          </p:cNvPr>
          <p:cNvSpPr txBox="1">
            <a:spLocks/>
          </p:cNvSpPr>
          <p:nvPr userDrawn="1"/>
        </p:nvSpPr>
        <p:spPr>
          <a:xfrm>
            <a:off x="4680000" y="5148000"/>
            <a:ext cx="4176464" cy="5849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Listar as principais datas e eventos que definirão a linha de tempo do projeto. Começar com a lista de entregáveis e associar uma data prevista a cada </a:t>
            </a:r>
            <a:r>
              <a:rPr lang="pt-PT" dirty="0" err="1"/>
              <a:t>entregável</a:t>
            </a:r>
            <a:r>
              <a:rPr lang="pt-PT" dirty="0"/>
              <a:t> principal. </a:t>
            </a:r>
          </a:p>
          <a:p>
            <a:pPr fontAlgn="auto">
              <a:spcAft>
                <a:spcPts val="0"/>
              </a:spcAft>
            </a:pPr>
            <a:r>
              <a:rPr lang="pt-PT" dirty="0"/>
              <a:t>Manter-se realista quanto à capacidade de execução, considerando outras coisas que é necessário fazer.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5EC5B50-D6A1-4BCF-82B6-0F8D28A5C03C}"/>
              </a:ext>
            </a:extLst>
          </p:cNvPr>
          <p:cNvSpPr txBox="1"/>
          <p:nvPr userDrawn="1"/>
        </p:nvSpPr>
        <p:spPr>
          <a:xfrm>
            <a:off x="7001038" y="601708"/>
            <a:ext cx="21677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Baseado</a:t>
            </a:r>
            <a:r>
              <a:rPr lang="en-US" sz="1050" b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no </a:t>
            </a:r>
            <a:r>
              <a:rPr lang="en-US" sz="1050" b="0" u="non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Modelo</a:t>
            </a:r>
            <a:r>
              <a:rPr lang="en-US" sz="1050" b="0" u="none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Open PM²</a:t>
            </a:r>
            <a:endParaRPr lang="en-CA" sz="1050" b="0" u="none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23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AF9B9D9-50F9-45DE-8455-C3AC23528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4538" y="3257510"/>
            <a:ext cx="2847079" cy="18960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2FD6B6-720B-41C7-BA9F-A47E82868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4538" y="5215116"/>
            <a:ext cx="2847079" cy="148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E82F9D-FD76-4AF9-B338-0C05BD797A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2964" y="5206495"/>
            <a:ext cx="3097036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EBBDDC-7065-4CB8-92B4-83F3C78CC5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5157" y="3403099"/>
            <a:ext cx="3072650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90D05-51A0-4AB8-9572-36EAB8483A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387" y="3417980"/>
            <a:ext cx="2676376" cy="3273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FFA0E-9D66-4480-85C1-82422A6BB7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4000" y="2330078"/>
            <a:ext cx="8870449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8E5C70-670F-45DE-8ED2-9C7240AD9F0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9569" y="538608"/>
            <a:ext cx="1664352" cy="1743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67786E-A62C-438E-8CDC-D2AF8430D3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43784" y="538300"/>
            <a:ext cx="1664352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80117-B3FE-4ECF-989D-8C6E62843DD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69651" y="546751"/>
            <a:ext cx="2645893" cy="1743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3D1D8-D06F-4791-BD38-7239E82269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3489" y="546943"/>
            <a:ext cx="2523963" cy="1743607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91E0168-F80C-421F-8555-D25698C296F5}"/>
              </a:ext>
            </a:extLst>
          </p:cNvPr>
          <p:cNvCxnSpPr>
            <a:cxnSpLocks/>
          </p:cNvCxnSpPr>
          <p:nvPr userDrawn="1"/>
        </p:nvCxnSpPr>
        <p:spPr>
          <a:xfrm>
            <a:off x="5050759" y="419575"/>
            <a:ext cx="3409673" cy="0"/>
          </a:xfrm>
          <a:prstGeom prst="line">
            <a:avLst/>
          </a:prstGeom>
          <a:ln w="12700">
            <a:solidFill>
              <a:srgbClr val="465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FB51342C-D388-40E4-8AF7-B2CF758BAF2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710" y="21085"/>
            <a:ext cx="3414056" cy="53039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E3FD6BB-081F-42D2-88C7-C02ACAB79E49}"/>
              </a:ext>
            </a:extLst>
          </p:cNvPr>
          <p:cNvSpPr txBox="1"/>
          <p:nvPr userDrawn="1"/>
        </p:nvSpPr>
        <p:spPr>
          <a:xfrm>
            <a:off x="7801187" y="6635856"/>
            <a:ext cx="129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u="sng" dirty="0">
                <a:solidFill>
                  <a:srgbClr val="C00000"/>
                </a:solidFill>
                <a:latin typeface="+mj-lt"/>
              </a:rPr>
              <a:t>www.PM²Alliance.eu</a:t>
            </a:r>
            <a:endParaRPr lang="en-CA" sz="1000" b="0" u="sng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71A23FF-8EA9-4894-AE7C-A366E4BA9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583835" y="72752"/>
            <a:ext cx="390086" cy="406340"/>
          </a:xfrm>
          <a:prstGeom prst="rect">
            <a:avLst/>
          </a:prstGeom>
        </p:spPr>
      </p:pic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826FF9EC-0333-4F36-B517-3020325B1942}"/>
              </a:ext>
            </a:extLst>
          </p:cNvPr>
          <p:cNvSpPr txBox="1">
            <a:spLocks/>
          </p:cNvSpPr>
          <p:nvPr userDrawn="1"/>
        </p:nvSpPr>
        <p:spPr>
          <a:xfrm>
            <a:off x="485388" y="720000"/>
            <a:ext cx="71964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DENTRO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4712612-49AC-4962-9DFE-9ACA404E9505}"/>
              </a:ext>
            </a:extLst>
          </p:cNvPr>
          <p:cNvSpPr txBox="1">
            <a:spLocks/>
          </p:cNvSpPr>
          <p:nvPr userDrawn="1"/>
        </p:nvSpPr>
        <p:spPr>
          <a:xfrm>
            <a:off x="1601387" y="720000"/>
            <a:ext cx="70603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FORA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ACEF02F3-8290-4440-A609-C5F9B182F6D0}"/>
              </a:ext>
            </a:extLst>
          </p:cNvPr>
          <p:cNvSpPr txBox="1">
            <a:spLocks/>
          </p:cNvSpPr>
          <p:nvPr userDrawn="1"/>
        </p:nvSpPr>
        <p:spPr>
          <a:xfrm>
            <a:off x="1061856" y="3708000"/>
            <a:ext cx="1061872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IMPACTO DO RISCO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CAC4035B-7215-46AF-ADE6-79EE5A13B8B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873743" y="4380999"/>
            <a:ext cx="133648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PROBABILIDADE DO RISCO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A38D64F8-5304-4330-97F2-FD5F1668DF6A}"/>
              </a:ext>
            </a:extLst>
          </p:cNvPr>
          <p:cNvSpPr txBox="1">
            <a:spLocks/>
          </p:cNvSpPr>
          <p:nvPr userDrawn="1"/>
        </p:nvSpPr>
        <p:spPr>
          <a:xfrm>
            <a:off x="5832000" y="336201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Orçamento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7879C3E9-8F45-48A9-9B99-A3A3E2089122}"/>
              </a:ext>
            </a:extLst>
          </p:cNvPr>
          <p:cNvSpPr txBox="1">
            <a:spLocks/>
          </p:cNvSpPr>
          <p:nvPr userDrawn="1"/>
        </p:nvSpPr>
        <p:spPr>
          <a:xfrm>
            <a:off x="6648654" y="515731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Decomposição do Trabalho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C01CB5DE-A718-487F-B7B7-29488C9EA4E1}"/>
              </a:ext>
            </a:extLst>
          </p:cNvPr>
          <p:cNvSpPr txBox="1">
            <a:spLocks/>
          </p:cNvSpPr>
          <p:nvPr userDrawn="1"/>
        </p:nvSpPr>
        <p:spPr>
          <a:xfrm>
            <a:off x="5819979" y="493192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/>
              <a:t>Manual PM²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BFF042CF-198C-4995-96F6-5EC877233189}"/>
              </a:ext>
            </a:extLst>
          </p:cNvPr>
          <p:cNvSpPr txBox="1">
            <a:spLocks/>
          </p:cNvSpPr>
          <p:nvPr userDrawn="1"/>
        </p:nvSpPr>
        <p:spPr>
          <a:xfrm>
            <a:off x="7429244" y="3362011"/>
            <a:ext cx="1559486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/>
              <a:t>Critérios Críticos Sucesso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4B951025-4C73-42DE-A076-65EF37E4764F}"/>
              </a:ext>
            </a:extLst>
          </p:cNvPr>
          <p:cNvSpPr txBox="1">
            <a:spLocks/>
          </p:cNvSpPr>
          <p:nvPr userDrawn="1"/>
        </p:nvSpPr>
        <p:spPr>
          <a:xfrm>
            <a:off x="7380312" y="4934889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/>
              <a:t>Fatores Críticos Sucesso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73B8C3B5-AE04-4BDE-BA19-1BFCCFF8B700}"/>
              </a:ext>
            </a:extLst>
          </p:cNvPr>
          <p:cNvSpPr txBox="1">
            <a:spLocks/>
          </p:cNvSpPr>
          <p:nvPr userDrawn="1"/>
        </p:nvSpPr>
        <p:spPr>
          <a:xfrm>
            <a:off x="3591260" y="3251007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Governo e Equipa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CCE00B6F-15C5-4BC2-AAFF-A14DAFBE975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4995922" y="4320810"/>
            <a:ext cx="1024813" cy="2159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Equipa de Suporte ao Projeto (PST)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E1F42284-4BAF-4947-9002-CD6DE5F74BE9}"/>
              </a:ext>
            </a:extLst>
          </p:cNvPr>
          <p:cNvSpPr txBox="1">
            <a:spLocks/>
          </p:cNvSpPr>
          <p:nvPr userDrawn="1"/>
        </p:nvSpPr>
        <p:spPr>
          <a:xfrm>
            <a:off x="3717807" y="3844347"/>
            <a:ext cx="1283320" cy="1440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sz="500" dirty="0"/>
              <a:t>Comité Diretivo do Projeto (PSC)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7BA21D43-39D1-4ACD-BBBB-E8E225C26247}"/>
              </a:ext>
            </a:extLst>
          </p:cNvPr>
          <p:cNvSpPr txBox="1">
            <a:spLocks/>
          </p:cNvSpPr>
          <p:nvPr userDrawn="1"/>
        </p:nvSpPr>
        <p:spPr>
          <a:xfrm>
            <a:off x="3297433" y="4061165"/>
            <a:ext cx="998928" cy="1889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sz="550" dirty="0"/>
              <a:t>Dono do Projeto (PO)</a:t>
            </a:r>
          </a:p>
          <a:p>
            <a:pPr fontAlgn="auto">
              <a:spcAft>
                <a:spcPts val="0"/>
              </a:spcAft>
            </a:pPr>
            <a:r>
              <a:rPr lang="pt-PT" sz="400" dirty="0"/>
              <a:t>(                                                    )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16F0D6F9-CA92-45B7-8A72-9F48FF54E590}"/>
              </a:ext>
            </a:extLst>
          </p:cNvPr>
          <p:cNvSpPr txBox="1">
            <a:spLocks/>
          </p:cNvSpPr>
          <p:nvPr userDrawn="1"/>
        </p:nvSpPr>
        <p:spPr>
          <a:xfrm>
            <a:off x="3583899" y="3588972"/>
            <a:ext cx="1543980" cy="18203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600" dirty="0"/>
              <a:t>Órgão de Governo Competente (AGB)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dirty="0"/>
              <a:t>(                                                                                   )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2D937095-D69B-458D-A102-44040391F7A5}"/>
              </a:ext>
            </a:extLst>
          </p:cNvPr>
          <p:cNvSpPr txBox="1">
            <a:spLocks/>
          </p:cNvSpPr>
          <p:nvPr userDrawn="1"/>
        </p:nvSpPr>
        <p:spPr>
          <a:xfrm>
            <a:off x="3395285" y="4652327"/>
            <a:ext cx="792088" cy="1440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Grupo de Implementação Operacional (BIG)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F4EA5FA7-3F2F-48FB-803A-396F84692B03}"/>
              </a:ext>
            </a:extLst>
          </p:cNvPr>
          <p:cNvSpPr txBox="1">
            <a:spLocks/>
          </p:cNvSpPr>
          <p:nvPr userDrawn="1"/>
        </p:nvSpPr>
        <p:spPr>
          <a:xfrm>
            <a:off x="4324175" y="4626456"/>
            <a:ext cx="939400" cy="14401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Equipa Central do Projeto (PCT)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7CDFCC98-C35D-466C-A7D6-1C2CA604D6C5}"/>
              </a:ext>
            </a:extLst>
          </p:cNvPr>
          <p:cNvSpPr txBox="1">
            <a:spLocks/>
          </p:cNvSpPr>
          <p:nvPr userDrawn="1"/>
        </p:nvSpPr>
        <p:spPr>
          <a:xfrm>
            <a:off x="3717807" y="260648"/>
            <a:ext cx="1314196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sz="1200"/>
              <a:t>Nome do Projeto: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3F2ED210-C41D-4E08-B29D-1E349D457B76}"/>
              </a:ext>
            </a:extLst>
          </p:cNvPr>
          <p:cNvSpPr txBox="1">
            <a:spLocks/>
          </p:cNvSpPr>
          <p:nvPr userDrawn="1"/>
        </p:nvSpPr>
        <p:spPr>
          <a:xfrm>
            <a:off x="3530792" y="515731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Partes Interessadas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2CFC5D53-F845-481E-AD9A-A4436BABC371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4071460" y="5845279"/>
            <a:ext cx="686660" cy="20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pt-PT"/>
              <a:t>INFLUÊNCIA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C803972C-CA21-44A4-AB1B-555914633DFF}"/>
              </a:ext>
            </a:extLst>
          </p:cNvPr>
          <p:cNvSpPr txBox="1">
            <a:spLocks/>
          </p:cNvSpPr>
          <p:nvPr userDrawn="1"/>
        </p:nvSpPr>
        <p:spPr>
          <a:xfrm>
            <a:off x="4311923" y="5317664"/>
            <a:ext cx="216024" cy="216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/>
              <a:t>+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AA8D4FA5-4698-4F58-A147-ADC1407DE63B}"/>
              </a:ext>
            </a:extLst>
          </p:cNvPr>
          <p:cNvSpPr txBox="1">
            <a:spLocks/>
          </p:cNvSpPr>
          <p:nvPr userDrawn="1"/>
        </p:nvSpPr>
        <p:spPr>
          <a:xfrm>
            <a:off x="4832500" y="6433603"/>
            <a:ext cx="603596" cy="163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/>
              <a:t>SUPORTE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91F284F-9B26-4995-8CA0-32A093935594}"/>
              </a:ext>
            </a:extLst>
          </p:cNvPr>
          <p:cNvSpPr txBox="1">
            <a:spLocks/>
          </p:cNvSpPr>
          <p:nvPr userDrawn="1"/>
        </p:nvSpPr>
        <p:spPr>
          <a:xfrm>
            <a:off x="3291865" y="4316385"/>
            <a:ext cx="998928" cy="1889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sz="550" dirty="0"/>
              <a:t>Gestor de Negócio (BM)</a:t>
            </a:r>
          </a:p>
          <a:p>
            <a:pPr fontAlgn="auto">
              <a:spcAft>
                <a:spcPts val="0"/>
              </a:spcAft>
            </a:pPr>
            <a:r>
              <a:rPr lang="pt-PT" sz="400" dirty="0"/>
              <a:t>(                                                    )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A671ABB9-D4FC-471E-8C4B-1AB432C0EF86}"/>
              </a:ext>
            </a:extLst>
          </p:cNvPr>
          <p:cNvSpPr txBox="1">
            <a:spLocks/>
          </p:cNvSpPr>
          <p:nvPr userDrawn="1"/>
        </p:nvSpPr>
        <p:spPr>
          <a:xfrm>
            <a:off x="4260072" y="4052810"/>
            <a:ext cx="1104016" cy="2078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sz="550" dirty="0"/>
              <a:t>Fornecedor de Soluções (SP)</a:t>
            </a:r>
          </a:p>
          <a:p>
            <a:pPr fontAlgn="auto">
              <a:spcAft>
                <a:spcPts val="0"/>
              </a:spcAft>
            </a:pPr>
            <a:r>
              <a:rPr lang="pt-PT" sz="400" dirty="0"/>
              <a:t>(                                                    )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67D98627-45C9-4798-9D42-29CB8154DB15}"/>
              </a:ext>
            </a:extLst>
          </p:cNvPr>
          <p:cNvSpPr txBox="1">
            <a:spLocks/>
          </p:cNvSpPr>
          <p:nvPr userDrawn="1"/>
        </p:nvSpPr>
        <p:spPr>
          <a:xfrm>
            <a:off x="4341767" y="4306101"/>
            <a:ext cx="908116" cy="2078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5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sz="550" dirty="0"/>
              <a:t>Gestor de Projeto (PM)</a:t>
            </a:r>
          </a:p>
          <a:p>
            <a:pPr fontAlgn="auto">
              <a:spcAft>
                <a:spcPts val="0"/>
              </a:spcAft>
            </a:pPr>
            <a:r>
              <a:rPr lang="pt-PT" sz="400" dirty="0"/>
              <a:t>(                                                    )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99032AD1-7681-4975-BA71-7BB8FE06C8BA}"/>
              </a:ext>
            </a:extLst>
          </p:cNvPr>
          <p:cNvSpPr txBox="1">
            <a:spLocks/>
          </p:cNvSpPr>
          <p:nvPr userDrawn="1"/>
        </p:nvSpPr>
        <p:spPr>
          <a:xfrm>
            <a:off x="575325" y="54391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Âmbito do Projeto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94B58DE6-A5CD-44EE-A31A-07A7E5A35610}"/>
              </a:ext>
            </a:extLst>
          </p:cNvPr>
          <p:cNvSpPr txBox="1">
            <a:spLocks/>
          </p:cNvSpPr>
          <p:nvPr userDrawn="1"/>
        </p:nvSpPr>
        <p:spPr>
          <a:xfrm>
            <a:off x="3260424" y="537995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Saídas/Entregáveis</a:t>
            </a:r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EC042919-5CEB-4CDF-93C2-B049C0A62318}"/>
              </a:ext>
            </a:extLst>
          </p:cNvPr>
          <p:cNvSpPr txBox="1">
            <a:spLocks/>
          </p:cNvSpPr>
          <p:nvPr userDrawn="1"/>
        </p:nvSpPr>
        <p:spPr>
          <a:xfrm>
            <a:off x="5553665" y="537995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/>
              <a:t>Resultados Desejados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92E31B32-A1E3-4420-A626-C838BFBCB9A4}"/>
              </a:ext>
            </a:extLst>
          </p:cNvPr>
          <p:cNvSpPr txBox="1">
            <a:spLocks/>
          </p:cNvSpPr>
          <p:nvPr userDrawn="1"/>
        </p:nvSpPr>
        <p:spPr>
          <a:xfrm>
            <a:off x="5852604" y="2110480"/>
            <a:ext cx="1056278" cy="18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Benefícios</a:t>
            </a:r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8DEDC9C0-4870-4FDB-A62C-474D1924DF15}"/>
              </a:ext>
            </a:extLst>
          </p:cNvPr>
          <p:cNvSpPr txBox="1">
            <a:spLocks/>
          </p:cNvSpPr>
          <p:nvPr userDrawn="1"/>
        </p:nvSpPr>
        <p:spPr>
          <a:xfrm>
            <a:off x="648000" y="337138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/>
              <a:t>Riscos</a:t>
            </a:r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48E09A10-42D3-4B08-84C5-A864D84358DA}"/>
              </a:ext>
            </a:extLst>
          </p:cNvPr>
          <p:cNvSpPr txBox="1">
            <a:spLocks/>
          </p:cNvSpPr>
          <p:nvPr userDrawn="1"/>
        </p:nvSpPr>
        <p:spPr>
          <a:xfrm>
            <a:off x="3528000" y="232200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 dirty="0"/>
              <a:t>Cronograma de Marcos</a:t>
            </a:r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0085F59A-DFEF-4384-9249-BEEBA2975F73}"/>
              </a:ext>
            </a:extLst>
          </p:cNvPr>
          <p:cNvSpPr txBox="1">
            <a:spLocks/>
          </p:cNvSpPr>
          <p:nvPr userDrawn="1"/>
        </p:nvSpPr>
        <p:spPr>
          <a:xfrm>
            <a:off x="7318136" y="548804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t-PT"/>
              <a:t>Pressupostos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35A8C50-1AED-46C0-81D2-5A615BABFBFB}"/>
              </a:ext>
            </a:extLst>
          </p:cNvPr>
          <p:cNvSpPr/>
          <p:nvPr userDrawn="1"/>
        </p:nvSpPr>
        <p:spPr>
          <a:xfrm>
            <a:off x="7811049" y="2110480"/>
            <a:ext cx="721391" cy="18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850" dirty="0">
                <a:solidFill>
                  <a:schemeClr val="bg1"/>
                </a:solidFill>
                <a:latin typeface="+mn-lt"/>
              </a:rPr>
              <a:t>Restrições</a:t>
            </a:r>
          </a:p>
        </p:txBody>
      </p:sp>
    </p:spTree>
    <p:extLst>
      <p:ext uri="{BB962C8B-B14F-4D97-AF65-F5344CB8AC3E}">
        <p14:creationId xmlns:p14="http://schemas.microsoft.com/office/powerpoint/2010/main" val="20467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46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2049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2500</TotalTime>
  <Words>1</Words>
  <Application>Microsoft Office PowerPoint</Application>
  <PresentationFormat>On-screen Show (4:3)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Custom Design</vt:lpstr>
      <vt:lpstr>PowerPoint Presentation</vt:lpstr>
      <vt:lpstr>PowerPoint Presentation</vt:lpstr>
    </vt:vector>
  </TitlesOfParts>
  <Company>PM²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PM² Alliance Canvas</dc:title>
  <dc:subject>PM² Alliance Canvas</dc:subject>
  <dc:creator>Nicos Kourounakis</dc:creator>
  <cp:keywords>PM² Alliance Canvas</cp:keywords>
  <cp:lastModifiedBy>José Ferreira</cp:lastModifiedBy>
  <cp:revision>48</cp:revision>
  <dcterms:created xsi:type="dcterms:W3CDTF">2018-03-14T12:47:55Z</dcterms:created>
  <dcterms:modified xsi:type="dcterms:W3CDTF">2020-05-18T13:43:53Z</dcterms:modified>
</cp:coreProperties>
</file>